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72" r:id="rId5"/>
    <p:sldId id="291" r:id="rId6"/>
    <p:sldId id="270" r:id="rId7"/>
    <p:sldId id="284" r:id="rId8"/>
    <p:sldId id="282" r:id="rId9"/>
    <p:sldId id="285" r:id="rId10"/>
    <p:sldId id="262" r:id="rId11"/>
    <p:sldId id="259" r:id="rId12"/>
    <p:sldId id="273" r:id="rId13"/>
    <p:sldId id="276" r:id="rId14"/>
    <p:sldId id="292" r:id="rId15"/>
    <p:sldId id="287" r:id="rId16"/>
    <p:sldId id="288" r:id="rId17"/>
    <p:sldId id="289" r:id="rId18"/>
    <p:sldId id="290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58" autoAdjust="0"/>
    <p:restoredTop sz="94660"/>
  </p:normalViewPr>
  <p:slideViewPr>
    <p:cSldViewPr snapToGrid="0">
      <p:cViewPr varScale="1">
        <p:scale>
          <a:sx n="64" d="100"/>
          <a:sy n="64" d="100"/>
        </p:scale>
        <p:origin x="72" y="1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11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8866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5389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0491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6499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9700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802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0191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085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7149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315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4587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63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20533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934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55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5281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575896-CCF8-4ED2-8C85-C5517B707F5E}" type="datetimeFigureOut">
              <a:rPr lang="fr-FR" smtClean="0"/>
              <a:t>19/05/2020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9DEFA63-2F2A-4C5A-9A8D-45F72878F3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901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Reprise de l’enseignement au collège</a:t>
            </a:r>
            <a:b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fr-FR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Réunion de parents du 19 mai 2020 </a:t>
            </a:r>
          </a:p>
        </p:txBody>
      </p:sp>
    </p:spTree>
    <p:extLst>
      <p:ext uri="{BB962C8B-B14F-4D97-AF65-F5344CB8AC3E}">
        <p14:creationId xmlns:p14="http://schemas.microsoft.com/office/powerpoint/2010/main" val="358927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pédagogiques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966" y="2957685"/>
            <a:ext cx="3654066" cy="2379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8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principes de la reprise des cours au collège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b="1" dirty="0"/>
          </a:p>
          <a:p>
            <a:r>
              <a:rPr lang="fr-FR" b="1" dirty="0"/>
              <a:t>Une grande majorité d’élèves poursuivra cet enseignement à distance </a:t>
            </a:r>
            <a:endParaRPr lang="fr-FR" dirty="0"/>
          </a:p>
          <a:p>
            <a:r>
              <a:rPr lang="fr-FR" dirty="0"/>
              <a:t>Il s’agira d’assurer à tous le même enseignement. </a:t>
            </a:r>
          </a:p>
          <a:p>
            <a:r>
              <a:rPr lang="fr-FR" dirty="0"/>
              <a:t>L’objectif est donc </a:t>
            </a:r>
            <a:r>
              <a:rPr lang="fr-FR" b="1" dirty="0"/>
              <a:t>d’accompagner en présentiel la poursuite de l’enseignement à distance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140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de l’accueil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/>
              <a:t>Accueil des élèves</a:t>
            </a:r>
          </a:p>
          <a:p>
            <a:pPr lvl="1"/>
            <a:r>
              <a:rPr lang="fr-FR" dirty="0"/>
              <a:t>Lundi – mardi – jeudi – vendredi  </a:t>
            </a:r>
            <a:r>
              <a:rPr lang="fr-FR" u="sng" dirty="0"/>
              <a:t>matins</a:t>
            </a:r>
            <a:r>
              <a:rPr lang="fr-FR" dirty="0"/>
              <a:t> : les 6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Lundi – mardi – jeudi – vendredi  </a:t>
            </a:r>
            <a:r>
              <a:rPr lang="fr-FR" u="sng" dirty="0"/>
              <a:t>après-midis</a:t>
            </a:r>
            <a:r>
              <a:rPr lang="fr-FR" dirty="0"/>
              <a:t> : les 5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  <a:p>
            <a:pPr lvl="1"/>
            <a:r>
              <a:rPr lang="fr-FR" dirty="0"/>
              <a:t>Les mercredis matins : permanence informatique pour impressions,  autres accompagnements </a:t>
            </a:r>
          </a:p>
          <a:p>
            <a:pPr lvl="1"/>
            <a:r>
              <a:rPr lang="fr-FR" dirty="0"/>
              <a:t>Élèves regroupés : 3 groupes de 6</a:t>
            </a:r>
            <a:r>
              <a:rPr lang="fr-FR" baseline="30000" dirty="0"/>
              <a:t>ème</a:t>
            </a:r>
            <a:r>
              <a:rPr lang="fr-FR" dirty="0"/>
              <a:t> – 3 groupes de 5</a:t>
            </a:r>
            <a:r>
              <a:rPr lang="fr-FR" baseline="30000" dirty="0"/>
              <a:t>ème</a:t>
            </a:r>
            <a:r>
              <a:rPr lang="fr-FR" dirty="0"/>
              <a:t> </a:t>
            </a:r>
          </a:p>
          <a:p>
            <a:r>
              <a:rPr lang="fr-FR" dirty="0"/>
              <a:t>3h de cours le matin, 3 h de cours l’après-midi, avec récréation au milieu à chaque fois</a:t>
            </a:r>
          </a:p>
          <a:p>
            <a:r>
              <a:rPr lang="fr-FR" dirty="0"/>
              <a:t>Sur horaires décalés : arrivées à 8h30 – 9h – 9h30 le matin, 13h – 13h30 – 14h l’après-midi</a:t>
            </a:r>
          </a:p>
          <a:p>
            <a:r>
              <a:rPr lang="fr-FR" dirty="0"/>
              <a:t>Récréations décalées de la même manière, et sur des espaces différents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7375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630" y="1404850"/>
            <a:ext cx="10269602" cy="41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1DF4E3-FA48-AE4D-A89F-EE62A812B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Questions / réponses 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16583-C528-3540-815E-9E4688EFD1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algn="ctr"/>
            <a:r>
              <a:rPr lang="fr-FR" dirty="0"/>
              <a:t>Sur tous les sujets possibles !</a:t>
            </a:r>
          </a:p>
        </p:txBody>
      </p:sp>
    </p:spTree>
    <p:extLst>
      <p:ext uri="{BB962C8B-B14F-4D97-AF65-F5344CB8AC3E}">
        <p14:creationId xmlns:p14="http://schemas.microsoft.com/office/powerpoint/2010/main" val="162592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399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20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524000"/>
            <a:ext cx="1828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00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Calendrier de reprise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/>
          </a:p>
          <a:p>
            <a:r>
              <a:rPr lang="fr-FR" dirty="0"/>
              <a:t>Le département des Yvelines en zone rouge</a:t>
            </a:r>
          </a:p>
          <a:p>
            <a:r>
              <a:rPr lang="fr-FR" u="sng" dirty="0"/>
              <a:t>Une date de retour non définie à ce jour</a:t>
            </a:r>
          </a:p>
          <a:p>
            <a:r>
              <a:rPr lang="fr-FR" dirty="0"/>
              <a:t>Des nouvelles dans le courant de la semaine prochaine par </a:t>
            </a:r>
            <a:r>
              <a:rPr lang="fr-FR" dirty="0" err="1"/>
              <a:t>Pronote</a:t>
            </a:r>
            <a:r>
              <a:rPr lang="fr-FR" dirty="0"/>
              <a:t> et Site Internet </a:t>
            </a:r>
          </a:p>
        </p:txBody>
      </p:sp>
    </p:spTree>
    <p:extLst>
      <p:ext uri="{BB962C8B-B14F-4D97-AF65-F5344CB8AC3E}">
        <p14:creationId xmlns:p14="http://schemas.microsoft.com/office/powerpoint/2010/main" val="105476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Conditions sanitaires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16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672" y="3010159"/>
            <a:ext cx="4061228" cy="2135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77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nombre d’élèves accueillis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dirty="0"/>
          </a:p>
          <a:p>
            <a:pPr lvl="1"/>
            <a:r>
              <a:rPr lang="fr-FR" dirty="0"/>
              <a:t>6èmes : environ 30 élèves </a:t>
            </a:r>
          </a:p>
          <a:p>
            <a:pPr lvl="1"/>
            <a:r>
              <a:rPr lang="fr-FR" dirty="0"/>
              <a:t>5èmes : environ 30 élèves</a:t>
            </a:r>
          </a:p>
          <a:p>
            <a:endParaRPr lang="fr-FR" dirty="0"/>
          </a:p>
          <a:p>
            <a:pPr lvl="1"/>
            <a:r>
              <a:rPr lang="fr-FR" dirty="0"/>
              <a:t>4èmes : environ 40 élèves</a:t>
            </a:r>
          </a:p>
          <a:p>
            <a:pPr lvl="1"/>
            <a:r>
              <a:rPr lang="fr-FR" dirty="0"/>
              <a:t>3èmes : environ 30 élèves</a:t>
            </a:r>
          </a:p>
          <a:p>
            <a:pPr marL="457200" lvl="1" indent="0">
              <a:buNone/>
            </a:pPr>
            <a:endParaRPr lang="fr-FR" dirty="0"/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834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E5711A-2BFD-3D43-8F8A-06FC7F623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 protocole sanitaire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C59DCF-B11F-BD49-B5DA-CE3080E57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sz="900" b="1" u="sng" dirty="0"/>
          </a:p>
          <a:p>
            <a:r>
              <a:rPr lang="fr-FR" b="1" u="sng" dirty="0"/>
              <a:t>Objectif</a:t>
            </a:r>
            <a:r>
              <a:rPr lang="fr-FR" b="1" dirty="0"/>
              <a:t> : prendre toutes les mesures nécessaires pour assurer un accueil sécurisé des personnels et des élèves</a:t>
            </a:r>
            <a:endParaRPr lang="fr-FR" dirty="0"/>
          </a:p>
          <a:p>
            <a:r>
              <a:rPr lang="fr-FR" dirty="0"/>
              <a:t>Si l’établissement n’est pas en mesure d’assurer cet accueil sécurisé, il n’ouvre pas </a:t>
            </a:r>
          </a:p>
        </p:txBody>
      </p:sp>
    </p:spTree>
    <p:extLst>
      <p:ext uri="{BB962C8B-B14F-4D97-AF65-F5344CB8AC3E}">
        <p14:creationId xmlns:p14="http://schemas.microsoft.com/office/powerpoint/2010/main" val="35609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Organisation sanitaire concrète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87391"/>
          </a:xfrm>
        </p:spPr>
        <p:txBody>
          <a:bodyPr>
            <a:normAutofit lnSpcReduction="10000"/>
          </a:bodyPr>
          <a:lstStyle/>
          <a:p>
            <a:r>
              <a:rPr lang="fr-FR" dirty="0"/>
              <a:t>Les masques : pour tous, élèves et personnels</a:t>
            </a:r>
          </a:p>
          <a:p>
            <a:r>
              <a:rPr lang="fr-FR" dirty="0"/>
              <a:t>Le savon et le gel hydro alcoolique, les lingettes désinfectantes :</a:t>
            </a:r>
          </a:p>
          <a:p>
            <a:pPr lvl="1"/>
            <a:r>
              <a:rPr lang="fr-FR" dirty="0"/>
              <a:t>Mise à disposition des élèves et des personnels</a:t>
            </a:r>
          </a:p>
          <a:p>
            <a:r>
              <a:rPr lang="fr-FR" dirty="0"/>
              <a:t>Le nettoyage et la désinfection des locaux :</a:t>
            </a:r>
          </a:p>
          <a:p>
            <a:pPr lvl="1"/>
            <a:r>
              <a:rPr lang="fr-FR" dirty="0"/>
              <a:t>Un protocole très ambitieux (fréquences, produits, traçabilité, etc.)</a:t>
            </a:r>
          </a:p>
          <a:p>
            <a:r>
              <a:rPr lang="fr-FR" dirty="0"/>
              <a:t>Le comportement des élèves face aux mesures barrières :</a:t>
            </a:r>
          </a:p>
          <a:p>
            <a:pPr lvl="1"/>
            <a:r>
              <a:rPr lang="fr-FR" dirty="0"/>
              <a:t>Information / sensibilisation  de tous</a:t>
            </a:r>
          </a:p>
          <a:p>
            <a:pPr lvl="1"/>
            <a:r>
              <a:rPr lang="fr-FR" dirty="0"/>
              <a:t>Animation infirmière – formatrices PSC1</a:t>
            </a:r>
          </a:p>
        </p:txBody>
      </p:sp>
    </p:spTree>
    <p:extLst>
      <p:ext uri="{BB962C8B-B14F-4D97-AF65-F5344CB8AC3E}">
        <p14:creationId xmlns:p14="http://schemas.microsoft.com/office/powerpoint/2010/main" val="8863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circulation des élèves et des personnels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951933"/>
          </a:xfrm>
        </p:spPr>
        <p:txBody>
          <a:bodyPr>
            <a:normAutofit/>
          </a:bodyPr>
          <a:lstStyle/>
          <a:p>
            <a:r>
              <a:rPr lang="fr-FR" b="1" dirty="0"/>
              <a:t>Les déplacements des élèves seront limités au strict nécessaire :</a:t>
            </a:r>
            <a:endParaRPr lang="fr-FR" dirty="0"/>
          </a:p>
          <a:p>
            <a:pPr lvl="1"/>
            <a:r>
              <a:rPr lang="fr-FR" b="1" dirty="0"/>
              <a:t>Sortie en récréation </a:t>
            </a:r>
            <a:endParaRPr lang="fr-FR" dirty="0"/>
          </a:p>
          <a:p>
            <a:pPr lvl="1"/>
            <a:r>
              <a:rPr lang="fr-FR" b="1" dirty="0"/>
              <a:t>Remontée après la récréation </a:t>
            </a:r>
            <a:endParaRPr lang="fr-FR" dirty="0"/>
          </a:p>
          <a:p>
            <a:pPr lvl="1"/>
            <a:r>
              <a:rPr lang="fr-FR" b="1" dirty="0"/>
              <a:t>Sorties de l’établissement </a:t>
            </a:r>
            <a:endParaRPr lang="fr-FR" dirty="0"/>
          </a:p>
          <a:p>
            <a:pPr lvl="0"/>
            <a:r>
              <a:rPr lang="fr-FR" dirty="0"/>
              <a:t>Circulation dans les couloirs en file indienne </a:t>
            </a:r>
            <a:r>
              <a:rPr lang="fr-FR" u="sng" dirty="0"/>
              <a:t>et à sens unique</a:t>
            </a:r>
            <a:r>
              <a:rPr lang="fr-FR" dirty="0"/>
              <a:t> avec toujours le respect de la distanciation physique </a:t>
            </a:r>
          </a:p>
          <a:p>
            <a:pPr lvl="0"/>
            <a:r>
              <a:rPr lang="fr-FR" dirty="0"/>
              <a:t>Marquage au sol permet de matérialiser dans l’établissement les espacements de 1 mètre (hall, couloirs, accès toilettes)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930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salles de cours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fr-FR" dirty="0"/>
              <a:t>Aménagées pour respecter au moins un mètre entre les élèves, soit 4m2 par élèves</a:t>
            </a:r>
          </a:p>
          <a:p>
            <a:pPr lvl="0"/>
            <a:r>
              <a:rPr lang="fr-FR" dirty="0"/>
              <a:t>Aérée le matin avant l’arrivée des élèves, pendant toutes les récréations, à midi et en fin de journée</a:t>
            </a:r>
          </a:p>
          <a:p>
            <a:pPr lvl="0"/>
            <a:r>
              <a:rPr lang="fr-FR" dirty="0"/>
              <a:t>Une place à chaque élève </a:t>
            </a:r>
          </a:p>
          <a:p>
            <a:pPr lvl="0"/>
            <a:r>
              <a:rPr lang="fr-FR" dirty="0"/>
              <a:t>Sens de circulation dans les classes : porte d’entrée vers issue de secours : fléchage au sol </a:t>
            </a:r>
          </a:p>
          <a:p>
            <a:pPr lvl="0"/>
            <a:r>
              <a:rPr lang="fr-FR" dirty="0"/>
              <a:t> Gel hydro alcoolique : il sera à disposition des personnels dans tous les espaces utilisés et dans les salles de classe. Responsabilité de l’usage du gel par l’enseignant</a:t>
            </a:r>
          </a:p>
          <a:p>
            <a:pPr lvl="0"/>
            <a:r>
              <a:rPr lang="fr-FR" dirty="0"/>
              <a:t>Chaque soir, les tables et chaises des élèves et enseignants seront désinfectées 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768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sanitaires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fr-FR" dirty="0"/>
              <a:t>Accès au WC avec un AED pour faire respecter les consignes et 1 AED dans les couloirs pour surveiller </a:t>
            </a:r>
          </a:p>
          <a:p>
            <a:pPr lvl="0"/>
            <a:r>
              <a:rPr lang="fr-FR" dirty="0"/>
              <a:t>Affichage à l’entrée des WC des consignes « comment se laver les mains ? » </a:t>
            </a:r>
          </a:p>
          <a:p>
            <a:pPr lvl="0"/>
            <a:r>
              <a:rPr lang="fr-FR" dirty="0"/>
              <a:t>Chaque point d’eau sera systématiquement fourni en savon, essuie-mains </a:t>
            </a:r>
          </a:p>
          <a:p>
            <a:pPr lvl="0"/>
            <a:r>
              <a:rPr lang="fr-FR" dirty="0"/>
              <a:t>Marquage au sol à l’intérieur et à l’extérieur afin de respecter la distanciation physique </a:t>
            </a:r>
          </a:p>
          <a:p>
            <a:pPr lvl="0"/>
            <a:r>
              <a:rPr lang="fr-FR" dirty="0"/>
              <a:t>Les toilettes seront désinfectées après chaque passage : mise en place d’un tableau de suivi « désinfection et nettoyage » par CMIDY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4979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765</TotalTime>
  <Words>293</Words>
  <Application>Microsoft Office PowerPoint</Application>
  <PresentationFormat>Grand écran</PresentationFormat>
  <Paragraphs>66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Organique</vt:lpstr>
      <vt:lpstr>Reprise de l’enseignement au collège  </vt:lpstr>
      <vt:lpstr>Calendrier de reprise</vt:lpstr>
      <vt:lpstr>Conditions sanitaires </vt:lpstr>
      <vt:lpstr>Le nombre d’élèves accueillis </vt:lpstr>
      <vt:lpstr>Le protocole sanitaire</vt:lpstr>
      <vt:lpstr>Organisation sanitaire concrète </vt:lpstr>
      <vt:lpstr>La circulation des élèves et des personnels</vt:lpstr>
      <vt:lpstr>Les salles de cours</vt:lpstr>
      <vt:lpstr>Les sanitaires</vt:lpstr>
      <vt:lpstr>Conditions pédagogiques</vt:lpstr>
      <vt:lpstr>Les principes de la reprise des cours au collège</vt:lpstr>
      <vt:lpstr>Organisation de l’accueil</vt:lpstr>
      <vt:lpstr>Présentation PowerPoint</vt:lpstr>
      <vt:lpstr>Questions / réponses ?</vt:lpstr>
      <vt:lpstr>Présentation PowerPoint</vt:lpstr>
      <vt:lpstr>Présentation PowerPoint</vt:lpstr>
      <vt:lpstr>Présentation PowerPoint</vt:lpstr>
      <vt:lpstr>Présentation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Reprise de l’enseignement au collège</dc:title>
  <dc:creator>principal</dc:creator>
  <cp:lastModifiedBy>principal</cp:lastModifiedBy>
  <cp:revision>45</cp:revision>
  <dcterms:created xsi:type="dcterms:W3CDTF">2020-05-06T06:16:51Z</dcterms:created>
  <dcterms:modified xsi:type="dcterms:W3CDTF">2020-05-19T08:11:58Z</dcterms:modified>
</cp:coreProperties>
</file>